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gosS6/adRD8G/jl5iBLgc5Mqi7E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Nathan Finle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CDA495-41E9-4885-A167-F8F074A2B584}">
  <a:tblStyle styleId="{A6CDA495-41E9-4885-A167-F8F074A2B5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40A546F-F86C-4748-9D3A-71881E686CA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24" Type="http://customschemas.google.com/relationships/presentationmetadata" Target="metadata"/><Relationship Id="rId12" Type="http://schemas.openxmlformats.org/officeDocument/2006/relationships/slide" Target="slides/slide5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commentAuthors" Target="commentAuthors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1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24T15:35:18.924">
    <p:pos x="288" y="1290"/>
    <p:text>Talk about how the market doesn't offer this and why it may be useful.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gsHlohA"/>
      </p:ext>
    </p:extLst>
  </p:cm>
  <p:cm authorId="0" idx="2" dt="2022-09-24T20:22:04.434">
    <p:pos x="288" y="1390"/>
    <p:text>What kind of display?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gAUwCt8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a61e6ae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template slide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15a61e6ae0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90f367b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1590f367b4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get shit done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factz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f3c0f6d1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 get shit done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factz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15f3c0f6d1b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91f1dea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EDIT needed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Also, once this is finished I will take a screenshot of it and size it down to fit into the slide! :)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1591f1dea98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5a61e6ae0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EDIT needed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Also, once this is finished I will take a screenshot of it and size it down to fit into the slide! :)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15a61e6ae0b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72423f15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72423f1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a61e6ae0b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5a61e6ae0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template slide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Would the LCD display have to be connected to the Bluetooth transmitter?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template slide</a:t>
            </a:r>
            <a:endParaRPr/>
          </a:p>
        </p:txBody>
      </p:sp>
      <p:sp>
        <p:nvSpPr>
          <p:cNvPr id="73" name="Google Shape;7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72e58ab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Add pictures of ordered parts.</a:t>
            </a:r>
            <a:endParaRPr/>
          </a:p>
        </p:txBody>
      </p:sp>
      <p:sp>
        <p:nvSpPr>
          <p:cNvPr id="79" name="Google Shape;79;g1a72e58ab3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72e58ab3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Add pictures of ordered parts.</a:t>
            </a:r>
            <a:endParaRPr/>
          </a:p>
        </p:txBody>
      </p:sp>
      <p:sp>
        <p:nvSpPr>
          <p:cNvPr id="92" name="Google Shape;92;g1a72e58ab3f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72e58ab3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72e58ab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72e58ab3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72e58ab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a72423f154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a72423f15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5a61e6ae0b_0_1"/>
          <p:cNvSpPr txBox="1"/>
          <p:nvPr>
            <p:ph type="ctrTitle"/>
          </p:nvPr>
        </p:nvSpPr>
        <p:spPr>
          <a:xfrm>
            <a:off x="3462375" y="3444025"/>
            <a:ext cx="5513100" cy="28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rPr lang="en-US" sz="3155"/>
              <a:t>Antonio Cardona</a:t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rPr lang="en-US" sz="3155"/>
              <a:t>Nathan Finley</a:t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rPr lang="en-US" sz="3155"/>
              <a:t>Nicole LoGiudice</a:t>
            </a:r>
            <a:endParaRPr sz="3155"/>
          </a:p>
        </p:txBody>
      </p:sp>
      <p:pic>
        <p:nvPicPr>
          <p:cNvPr descr="DLCOE_logo_HWHT.png" id="55" name="Google Shape;55;g15a61e6ae0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5a61e6ae0b_0_1"/>
          <p:cNvPicPr preferRelativeResize="0"/>
          <p:nvPr/>
        </p:nvPicPr>
        <p:blipFill rotWithShape="1">
          <a:blip r:embed="rId4">
            <a:alphaModFix/>
          </a:blip>
          <a:srcRect b="-950" l="2706" r="30461" t="950"/>
          <a:stretch/>
        </p:blipFill>
        <p:spPr>
          <a:xfrm>
            <a:off x="0" y="25"/>
            <a:ext cx="5413800" cy="5400000"/>
          </a:xfrm>
          <a:prstGeom prst="diagStripe">
            <a:avLst>
              <a:gd fmla="val 28946" name="adj"/>
            </a:avLst>
          </a:prstGeom>
          <a:noFill/>
          <a:ln>
            <a:noFill/>
          </a:ln>
        </p:spPr>
      </p:pic>
      <p:sp>
        <p:nvSpPr>
          <p:cNvPr id="57" name="Google Shape;57;g15a61e6ae0b_0_1"/>
          <p:cNvSpPr txBox="1"/>
          <p:nvPr/>
        </p:nvSpPr>
        <p:spPr>
          <a:xfrm>
            <a:off x="3516225" y="3028225"/>
            <a:ext cx="5459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GrAPE (Graphic Analog Portable Equalizer)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</a:rPr>
              <a:t>Team #6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58" name="Google Shape;58;g15a61e6ae0b_0_1"/>
          <p:cNvSpPr txBox="1"/>
          <p:nvPr/>
        </p:nvSpPr>
        <p:spPr>
          <a:xfrm>
            <a:off x="4213950" y="1949063"/>
            <a:ext cx="545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</a:rPr>
              <a:t>Final Presentation</a:t>
            </a:r>
            <a:endParaRPr b="1"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90f367b41_0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/>
              <a:t>Bluetooth Input/Output Connectivity Subsystem</a:t>
            </a:r>
            <a:endParaRPr sz="3000"/>
          </a:p>
        </p:txBody>
      </p:sp>
      <p:graphicFrame>
        <p:nvGraphicFramePr>
          <p:cNvPr id="126" name="Google Shape;126;g1590f367b41_0_10"/>
          <p:cNvGraphicFramePr/>
          <p:nvPr/>
        </p:nvGraphicFramePr>
        <p:xfrm>
          <a:off x="952500" y="2633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{740A546F-F86C-4748-9D3A-71881E686CA9}</a:tableStyleId>
              </a:tblPr>
              <a:tblGrid>
                <a:gridCol w="3588450"/>
                <a:gridCol w="3588450"/>
              </a:tblGrid>
              <a:tr h="531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Completed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Troubleshooting/Next Steps for 404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110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Receiver and transmitter Schematics </a:t>
                      </a:r>
                      <a:r>
                        <a:rPr lang="en-US"/>
                        <a:t>and PCBs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Volume </a:t>
                      </a:r>
                      <a:r>
                        <a:rPr lang="en-US"/>
                        <a:t>controls</a:t>
                      </a:r>
                      <a:r>
                        <a:rPr lang="en-US"/>
                        <a:t> are buggy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Receiver and Transmitter Code work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Displaying/transmitting available receivers all together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7" name="Google Shape;127;g1590f367b41_0_10"/>
          <p:cNvSpPr txBox="1"/>
          <p:nvPr/>
        </p:nvSpPr>
        <p:spPr>
          <a:xfrm>
            <a:off x="7201700" y="143075"/>
            <a:ext cx="19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12-15 hours Weekly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590f367b41_0_10"/>
          <p:cNvSpPr/>
          <p:nvPr/>
        </p:nvSpPr>
        <p:spPr>
          <a:xfrm>
            <a:off x="7262000" y="143075"/>
            <a:ext cx="17898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838200" y="808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grpSp>
        <p:nvGrpSpPr>
          <p:cNvPr id="134" name="Google Shape;134;p6"/>
          <p:cNvGrpSpPr/>
          <p:nvPr/>
        </p:nvGrpSpPr>
        <p:grpSpPr>
          <a:xfrm>
            <a:off x="2357125" y="4984325"/>
            <a:ext cx="1354375" cy="1289538"/>
            <a:chOff x="2656600" y="4994325"/>
            <a:chExt cx="1354375" cy="1289538"/>
          </a:xfrm>
        </p:grpSpPr>
        <p:pic>
          <p:nvPicPr>
            <p:cNvPr id="135" name="Google Shape;135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56600" y="5049575"/>
              <a:ext cx="232075" cy="22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56600" y="5288550"/>
              <a:ext cx="214238" cy="22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56600" y="5527521"/>
              <a:ext cx="232075" cy="2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56600" y="5761446"/>
              <a:ext cx="232075" cy="254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56600" y="6000421"/>
              <a:ext cx="232075" cy="23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6"/>
            <p:cNvSpPr txBox="1"/>
            <p:nvPr/>
          </p:nvSpPr>
          <p:spPr>
            <a:xfrm>
              <a:off x="2888675" y="4994325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Status Updates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6"/>
            <p:cNvSpPr txBox="1"/>
            <p:nvPr/>
          </p:nvSpPr>
          <p:spPr>
            <a:xfrm>
              <a:off x="2888675" y="5233300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Antonio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6"/>
            <p:cNvSpPr txBox="1"/>
            <p:nvPr/>
          </p:nvSpPr>
          <p:spPr>
            <a:xfrm>
              <a:off x="2888675" y="5469750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Nathan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6"/>
            <p:cNvSpPr txBox="1"/>
            <p:nvPr/>
          </p:nvSpPr>
          <p:spPr>
            <a:xfrm>
              <a:off x="2888675" y="5719513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Nicole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"/>
            <p:cNvSpPr txBox="1"/>
            <p:nvPr/>
          </p:nvSpPr>
          <p:spPr>
            <a:xfrm>
              <a:off x="2888675" y="5945163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General Team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5" name="Google Shape;145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638" y="884550"/>
            <a:ext cx="8862726" cy="41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f3c0f6d1b_0_67"/>
          <p:cNvSpPr txBox="1"/>
          <p:nvPr>
            <p:ph type="title"/>
          </p:nvPr>
        </p:nvSpPr>
        <p:spPr>
          <a:xfrm>
            <a:off x="838200" y="808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Total</a:t>
            </a:r>
            <a:endParaRPr/>
          </a:p>
        </p:txBody>
      </p:sp>
      <p:pic>
        <p:nvPicPr>
          <p:cNvPr id="151" name="Google Shape;151;g15f3c0f6d1b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800" y="884550"/>
            <a:ext cx="5525301" cy="58953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91f1dea98_0_6"/>
          <p:cNvSpPr txBox="1"/>
          <p:nvPr>
            <p:ph type="title"/>
          </p:nvPr>
        </p:nvSpPr>
        <p:spPr>
          <a:xfrm>
            <a:off x="2567700" y="1028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 Part 1</a:t>
            </a:r>
            <a:endParaRPr/>
          </a:p>
        </p:txBody>
      </p:sp>
      <p:sp>
        <p:nvSpPr>
          <p:cNvPr id="157" name="Google Shape;157;g1591f1dea98_0_6"/>
          <p:cNvSpPr/>
          <p:nvPr/>
        </p:nvSpPr>
        <p:spPr>
          <a:xfrm>
            <a:off x="7765550" y="1264375"/>
            <a:ext cx="417000" cy="238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1591f1dea98_0_6"/>
          <p:cNvSpPr/>
          <p:nvPr/>
        </p:nvSpPr>
        <p:spPr>
          <a:xfrm>
            <a:off x="7765550" y="1592548"/>
            <a:ext cx="417000" cy="238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1591f1dea98_0_6"/>
          <p:cNvSpPr/>
          <p:nvPr/>
        </p:nvSpPr>
        <p:spPr>
          <a:xfrm>
            <a:off x="7765550" y="1920720"/>
            <a:ext cx="417000" cy="23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1591f1dea98_0_6"/>
          <p:cNvSpPr/>
          <p:nvPr/>
        </p:nvSpPr>
        <p:spPr>
          <a:xfrm>
            <a:off x="7765550" y="2248893"/>
            <a:ext cx="417000" cy="23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591f1dea98_0_6"/>
          <p:cNvSpPr txBox="1"/>
          <p:nvPr/>
        </p:nvSpPr>
        <p:spPr>
          <a:xfrm>
            <a:off x="8182555" y="1157225"/>
            <a:ext cx="17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591f1dea98_0_6"/>
          <p:cNvSpPr txBox="1"/>
          <p:nvPr/>
        </p:nvSpPr>
        <p:spPr>
          <a:xfrm>
            <a:off x="8182555" y="1506690"/>
            <a:ext cx="17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591f1dea98_0_6"/>
          <p:cNvSpPr txBox="1"/>
          <p:nvPr/>
        </p:nvSpPr>
        <p:spPr>
          <a:xfrm>
            <a:off x="8182555" y="1856168"/>
            <a:ext cx="17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591f1dea98_0_6"/>
          <p:cNvSpPr txBox="1"/>
          <p:nvPr/>
        </p:nvSpPr>
        <p:spPr>
          <a:xfrm>
            <a:off x="8182555" y="2205683"/>
            <a:ext cx="174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591f1dea98_0_6"/>
          <p:cNvSpPr txBox="1"/>
          <p:nvPr/>
        </p:nvSpPr>
        <p:spPr>
          <a:xfrm>
            <a:off x="7650825" y="1189225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591f1dea98_0_6"/>
          <p:cNvSpPr/>
          <p:nvPr/>
        </p:nvSpPr>
        <p:spPr>
          <a:xfrm>
            <a:off x="7640925" y="1169400"/>
            <a:ext cx="1377600" cy="144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1591f1dea98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5250" y="906550"/>
            <a:ext cx="5662900" cy="58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a61e6ae0b_0_74"/>
          <p:cNvSpPr txBox="1"/>
          <p:nvPr>
            <p:ph type="title"/>
          </p:nvPr>
        </p:nvSpPr>
        <p:spPr>
          <a:xfrm>
            <a:off x="2567700" y="1028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 Part 2</a:t>
            </a:r>
            <a:endParaRPr/>
          </a:p>
        </p:txBody>
      </p:sp>
      <p:grpSp>
        <p:nvGrpSpPr>
          <p:cNvPr id="173" name="Google Shape;173;g15a61e6ae0b_0_74"/>
          <p:cNvGrpSpPr/>
          <p:nvPr/>
        </p:nvGrpSpPr>
        <p:grpSpPr>
          <a:xfrm>
            <a:off x="1164205" y="906549"/>
            <a:ext cx="6815599" cy="5657888"/>
            <a:chOff x="2040725" y="1003875"/>
            <a:chExt cx="5111827" cy="4395501"/>
          </a:xfrm>
        </p:grpSpPr>
        <p:pic>
          <p:nvPicPr>
            <p:cNvPr id="174" name="Google Shape;174;g15a61e6ae0b_0_74"/>
            <p:cNvPicPr preferRelativeResize="0"/>
            <p:nvPr/>
          </p:nvPicPr>
          <p:blipFill rotWithShape="1">
            <a:blip r:embed="rId3">
              <a:alphaModFix/>
            </a:blip>
            <a:srcRect b="0" l="48130" r="0" t="0"/>
            <a:stretch/>
          </p:blipFill>
          <p:spPr>
            <a:xfrm>
              <a:off x="2567700" y="1003875"/>
              <a:ext cx="4584852" cy="439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g15a61e6ae0b_0_74"/>
            <p:cNvPicPr preferRelativeResize="0"/>
            <p:nvPr/>
          </p:nvPicPr>
          <p:blipFill rotWithShape="1">
            <a:blip r:embed="rId3">
              <a:alphaModFix/>
            </a:blip>
            <a:srcRect b="0" l="0" r="94038" t="0"/>
            <a:stretch/>
          </p:blipFill>
          <p:spPr>
            <a:xfrm>
              <a:off x="2040725" y="1003875"/>
              <a:ext cx="526974" cy="4395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a72423f154_1_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7182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Antonio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PCB ordered, validated and integrated with the other subsystems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Complete LCD code for integration with Bluetooth Modules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Nathan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Housing for project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PCB ordered, optimized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 LED indicator light for power to system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Integration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Nicole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PCB: final designs and implementation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Smooth out bugs in code</a:t>
            </a:r>
            <a:endParaRPr/>
          </a:p>
          <a:p>
            <a:pPr indent="-317182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Transmit array of available receivers</a:t>
            </a:r>
            <a:endParaRPr/>
          </a:p>
        </p:txBody>
      </p:sp>
      <p:sp>
        <p:nvSpPr>
          <p:cNvPr id="181" name="Google Shape;181;g1a72423f154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ECEN 404 Tasks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a61e6ae0b_0_97"/>
          <p:cNvSpPr txBox="1"/>
          <p:nvPr>
            <p:ph type="title"/>
          </p:nvPr>
        </p:nvSpPr>
        <p:spPr>
          <a:xfrm>
            <a:off x="496850" y="30271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64" name="Google Shape;64;p3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357"/>
              <a:buNone/>
            </a:pPr>
            <a:r>
              <a:rPr b="1" lang="en-US" u="sng"/>
              <a:t>Problem Statement</a:t>
            </a:r>
            <a:endParaRPr b="1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rPr lang="en-US" sz="2900"/>
              <a:t>The current market lacks </a:t>
            </a:r>
            <a:r>
              <a:rPr lang="en-US" sz="29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audio equalizers that offer both Bluetooth input </a:t>
            </a:r>
            <a:r>
              <a:rPr i="1" lang="en-US" sz="29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and</a:t>
            </a:r>
            <a:r>
              <a:rPr lang="en-US" sz="29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 output connectivity</a:t>
            </a:r>
            <a:r>
              <a:rPr lang="en-US" sz="2900"/>
              <a:t>.</a:t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rPr b="1" lang="en-US" sz="2900" u="sng"/>
              <a:t>Solution Proposal</a:t>
            </a:r>
            <a:endParaRPr b="1" sz="2900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rPr lang="en-US" sz="2900"/>
              <a:t>The GrAPE, a graphic analog portable equalizer that has features: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Reception/transmission of Bluetooth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Can toggle inputs and outputs between bluetooth and auxiliary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Ten tunable frequency bands that span the human hearing range (design: 20-20kHz, with extended frequencies present)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Display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Onboard power</a:t>
            </a:r>
            <a:endParaRPr sz="2900"/>
          </a:p>
          <a:p>
            <a:pPr indent="-357505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Portability</a:t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type="title"/>
          </p:nvPr>
        </p:nvSpPr>
        <p:spPr>
          <a:xfrm>
            <a:off x="457200" y="820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70" name="Google Shape;7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24277"/>
            <a:ext cx="8839202" cy="4752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Subsystem Partition</a:t>
            </a:r>
            <a:endParaRPr/>
          </a:p>
        </p:txBody>
      </p:sp>
      <p:sp>
        <p:nvSpPr>
          <p:cNvPr id="76" name="Google Shape;76;p5"/>
          <p:cNvSpPr txBox="1"/>
          <p:nvPr>
            <p:ph idx="1" type="body"/>
          </p:nvPr>
        </p:nvSpPr>
        <p:spPr>
          <a:xfrm>
            <a:off x="457200" y="19730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8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Antonio Cardona: “Design power supply system and develop user interface including a display and an user-controlled menu to allow Bluetooth connectivity.”</a:t>
            </a:r>
            <a:endParaRPr sz="2600"/>
          </a:p>
          <a:p>
            <a:pPr indent="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  <a:p>
            <a:pPr indent="-3048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Nathan Finley: “Design audio signal manipulation PCB with input from DAC and output to ADC and auxiliary that take control inputs from at least 10 frequency sliders.”</a:t>
            </a:r>
            <a:endParaRPr sz="2600"/>
          </a:p>
          <a:p>
            <a:pPr indent="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  <a:p>
            <a:pPr indent="-3048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Nicole LoGiudice: “Design bluetooth input and output system while also converting the signal from analog to digital or digital to analog as needed.”</a:t>
            </a:r>
            <a:endParaRPr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72e58ab3f_1_0"/>
          <p:cNvSpPr txBox="1"/>
          <p:nvPr>
            <p:ph idx="1" type="body"/>
          </p:nvPr>
        </p:nvSpPr>
        <p:spPr>
          <a:xfrm>
            <a:off x="0" y="1632450"/>
            <a:ext cx="4845900" cy="30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6797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•"/>
            </a:pPr>
            <a:r>
              <a:rPr b="1" lang="en-US" sz="2020"/>
              <a:t>Power Supply Subsystem</a:t>
            </a:r>
            <a:endParaRPr b="1" sz="2020"/>
          </a:p>
          <a:p>
            <a:pPr indent="-3568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–"/>
            </a:pPr>
            <a:r>
              <a:rPr lang="en-US" sz="2020"/>
              <a:t>Schematic design completed</a:t>
            </a:r>
            <a:endParaRPr sz="2020"/>
          </a:p>
          <a:p>
            <a:pPr indent="-3568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–"/>
            </a:pPr>
            <a:r>
              <a:rPr lang="en-US" sz="2020"/>
              <a:t>PCB design near completion</a:t>
            </a:r>
            <a:endParaRPr sz="2020"/>
          </a:p>
          <a:p>
            <a:pPr indent="-3568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–"/>
            </a:pPr>
            <a:r>
              <a:rPr lang="en-US" sz="2020"/>
              <a:t>DC-DC converters being tested</a:t>
            </a:r>
            <a:endParaRPr sz="2020"/>
          </a:p>
          <a:p>
            <a:pPr indent="-26797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•"/>
            </a:pPr>
            <a:r>
              <a:rPr b="1" lang="en-US" sz="2020"/>
              <a:t>LCD Subsystem</a:t>
            </a:r>
            <a:endParaRPr b="1" sz="2020"/>
          </a:p>
          <a:p>
            <a:pPr indent="-3568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–"/>
            </a:pPr>
            <a:r>
              <a:rPr lang="en-US" sz="2020"/>
              <a:t>Takes array input and successfully shows the receivers in the array and user is able to select a receiver which sends a string to the terminal</a:t>
            </a:r>
            <a:endParaRPr sz="202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020"/>
          </a:p>
        </p:txBody>
      </p:sp>
      <p:graphicFrame>
        <p:nvGraphicFramePr>
          <p:cNvPr id="82" name="Google Shape;82;g1a72e58ab3f_1_0"/>
          <p:cNvGraphicFramePr/>
          <p:nvPr/>
        </p:nvGraphicFramePr>
        <p:xfrm>
          <a:off x="0" y="484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{A6CDA495-41E9-4885-A167-F8F074A2B584}</a:tableStyleId>
              </a:tblPr>
              <a:tblGrid>
                <a:gridCol w="1084750"/>
                <a:gridCol w="1992250"/>
                <a:gridCol w="1543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FSR Task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Name Task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Status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3.2.1.7 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Display Integration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IN PROGRESS</a:t>
                      </a:r>
                      <a:endParaRPr i="1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3.2.3.1.1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Power Consumption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IN PROGRESS</a:t>
                      </a:r>
                      <a:endParaRPr i="1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3.2.3.1.2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Input Voltage (Subsystems)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IN PROGRESS</a:t>
                      </a:r>
                      <a:endParaRPr i="1"/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83" name="Google Shape;83;g1a72e58ab3f_1_0"/>
          <p:cNvSpPr txBox="1"/>
          <p:nvPr>
            <p:ph type="title"/>
          </p:nvPr>
        </p:nvSpPr>
        <p:spPr>
          <a:xfrm>
            <a:off x="457200" y="7443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3000"/>
              <a:t>Power Supply and LCD Subsystem </a:t>
            </a:r>
            <a:endParaRPr sz="3000"/>
          </a:p>
        </p:txBody>
      </p:sp>
      <p:sp>
        <p:nvSpPr>
          <p:cNvPr id="84" name="Google Shape;84;g1a72e58ab3f_1_0"/>
          <p:cNvSpPr txBox="1"/>
          <p:nvPr>
            <p:ph type="title"/>
          </p:nvPr>
        </p:nvSpPr>
        <p:spPr>
          <a:xfrm>
            <a:off x="4846025" y="0"/>
            <a:ext cx="42981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2600" u="sng">
                <a:solidFill>
                  <a:schemeClr val="accent2"/>
                </a:solidFill>
              </a:rPr>
              <a:t>Design Accomplishments</a:t>
            </a:r>
            <a:endParaRPr sz="2600" u="sng">
              <a:solidFill>
                <a:schemeClr val="accent2"/>
              </a:solidFill>
            </a:endParaRPr>
          </a:p>
        </p:txBody>
      </p:sp>
      <p:pic>
        <p:nvPicPr>
          <p:cNvPr id="85" name="Google Shape;85;g1a72e58ab3f_1_0"/>
          <p:cNvPicPr preferRelativeResize="0"/>
          <p:nvPr/>
        </p:nvPicPr>
        <p:blipFill rotWithShape="1">
          <a:blip r:embed="rId3">
            <a:alphaModFix/>
          </a:blip>
          <a:srcRect b="11012" l="20236" r="25071" t="10825"/>
          <a:stretch/>
        </p:blipFill>
        <p:spPr>
          <a:xfrm rot="5400000">
            <a:off x="5966376" y="3296900"/>
            <a:ext cx="2057399" cy="39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1a72e58ab3f_1_0"/>
          <p:cNvSpPr txBox="1"/>
          <p:nvPr/>
        </p:nvSpPr>
        <p:spPr>
          <a:xfrm>
            <a:off x="5074350" y="6266725"/>
            <a:ext cx="373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LCD Displaying Receivers</a:t>
            </a:r>
            <a:endParaRPr sz="1200"/>
          </a:p>
        </p:txBody>
      </p:sp>
      <p:pic>
        <p:nvPicPr>
          <p:cNvPr id="87" name="Google Shape;87;g1a72e58ab3f_1_0"/>
          <p:cNvPicPr preferRelativeResize="0"/>
          <p:nvPr/>
        </p:nvPicPr>
        <p:blipFill rotWithShape="1">
          <a:blip r:embed="rId4">
            <a:alphaModFix/>
          </a:blip>
          <a:srcRect b="0" l="50893" r="0" t="0"/>
          <a:stretch/>
        </p:blipFill>
        <p:spPr>
          <a:xfrm>
            <a:off x="6520562" y="1700475"/>
            <a:ext cx="2336874" cy="14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1a72e58ab3f_1_0"/>
          <p:cNvPicPr preferRelativeResize="0"/>
          <p:nvPr/>
        </p:nvPicPr>
        <p:blipFill rotWithShape="1">
          <a:blip r:embed="rId4">
            <a:alphaModFix/>
          </a:blip>
          <a:srcRect b="0" l="0" r="68944" t="0"/>
          <a:stretch/>
        </p:blipFill>
        <p:spPr>
          <a:xfrm>
            <a:off x="5042687" y="1700475"/>
            <a:ext cx="1477874" cy="14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a72e58ab3f_1_0"/>
          <p:cNvSpPr txBox="1"/>
          <p:nvPr/>
        </p:nvSpPr>
        <p:spPr>
          <a:xfrm>
            <a:off x="5074350" y="3142525"/>
            <a:ext cx="373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Boost Converter (Left) and Buck Converter (Right)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72e58ab3f_1_15"/>
          <p:cNvSpPr txBox="1"/>
          <p:nvPr>
            <p:ph idx="1" type="body"/>
          </p:nvPr>
        </p:nvSpPr>
        <p:spPr>
          <a:xfrm>
            <a:off x="0" y="1465000"/>
            <a:ext cx="8229600" cy="3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6797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•"/>
            </a:pPr>
            <a:r>
              <a:rPr b="1" lang="en-US" sz="2020"/>
              <a:t>Power Supply Subsystem</a:t>
            </a:r>
            <a:endParaRPr b="1" sz="2020"/>
          </a:p>
          <a:p>
            <a:pPr indent="-3568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–"/>
            </a:pPr>
            <a:r>
              <a:rPr lang="en-US" sz="2020"/>
              <a:t>PCB designed and ordered</a:t>
            </a:r>
            <a:endParaRPr sz="2020"/>
          </a:p>
          <a:p>
            <a:pPr indent="-3568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–"/>
            </a:pPr>
            <a:r>
              <a:rPr lang="en-US" sz="2020"/>
              <a:t>Charging circuit tested including “Battery Percentage” and “Battery Operating Time” tasks from FSR.</a:t>
            </a:r>
            <a:endParaRPr sz="2020"/>
          </a:p>
          <a:p>
            <a:pPr indent="-3568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–"/>
            </a:pPr>
            <a:r>
              <a:rPr lang="en-US" sz="2020"/>
              <a:t>Complete </a:t>
            </a:r>
            <a:r>
              <a:rPr i="1" lang="en-US" sz="2020"/>
              <a:t>IN PROGRESS</a:t>
            </a:r>
            <a:r>
              <a:rPr lang="en-US" sz="2020"/>
              <a:t> tasks</a:t>
            </a:r>
            <a:endParaRPr sz="2020"/>
          </a:p>
          <a:p>
            <a:pPr indent="-3568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–"/>
            </a:pPr>
            <a:r>
              <a:rPr lang="en-US" sz="2020"/>
              <a:t>Integrate power supply subsystem with other subsystems</a:t>
            </a:r>
            <a:endParaRPr sz="2020"/>
          </a:p>
          <a:p>
            <a:pPr indent="-26797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•"/>
            </a:pPr>
            <a:r>
              <a:rPr b="1" lang="en-US" sz="2020"/>
              <a:t>LCD Subsystem</a:t>
            </a:r>
            <a:endParaRPr b="1" sz="2020"/>
          </a:p>
          <a:p>
            <a:pPr indent="-3568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–"/>
            </a:pPr>
            <a:r>
              <a:rPr lang="en-US" sz="2020"/>
              <a:t>Complete code for UP, DOWN, and SELECT buttons</a:t>
            </a:r>
            <a:endParaRPr sz="2020"/>
          </a:p>
          <a:p>
            <a:pPr indent="-3568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–"/>
            </a:pPr>
            <a:r>
              <a:rPr lang="en-US" sz="2020"/>
              <a:t>Allow more than 4 receivers to be displayed by implementing a scroll down menu</a:t>
            </a:r>
            <a:endParaRPr sz="2020"/>
          </a:p>
          <a:p>
            <a:pPr indent="-356869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20"/>
              <a:buChar char="–"/>
            </a:pPr>
            <a:r>
              <a:rPr lang="en-US" sz="2020"/>
              <a:t>Integrate with Nicole’s Subsystem</a:t>
            </a:r>
            <a:endParaRPr sz="2020"/>
          </a:p>
        </p:txBody>
      </p:sp>
      <p:sp>
        <p:nvSpPr>
          <p:cNvPr id="95" name="Google Shape;95;g1a72e58ab3f_1_15"/>
          <p:cNvSpPr txBox="1"/>
          <p:nvPr>
            <p:ph type="title"/>
          </p:nvPr>
        </p:nvSpPr>
        <p:spPr>
          <a:xfrm>
            <a:off x="457200" y="7443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3000"/>
              <a:t>Power Supply and LCD Subsystem </a:t>
            </a:r>
            <a:endParaRPr sz="3000"/>
          </a:p>
        </p:txBody>
      </p:sp>
      <p:graphicFrame>
        <p:nvGraphicFramePr>
          <p:cNvPr id="96" name="Google Shape;96;g1a72e58ab3f_1_15"/>
          <p:cNvGraphicFramePr/>
          <p:nvPr/>
        </p:nvGraphicFramePr>
        <p:xfrm>
          <a:off x="4523825" y="505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{A6CDA495-41E9-4885-A167-F8F074A2B584}</a:tableStyleId>
              </a:tblPr>
              <a:tblGrid>
                <a:gridCol w="1084750"/>
                <a:gridCol w="1992250"/>
                <a:gridCol w="1543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FSR Task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Name Task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1"/>
                          </a:solidFill>
                        </a:rPr>
                        <a:t>Status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3.2.1.10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Battery Percentage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UNTESTED</a:t>
                      </a:r>
                      <a:endParaRPr i="1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3.2.1.11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Battery Operating Time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UNTESTED</a:t>
                      </a:r>
                      <a:endParaRPr i="1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3.2.1..7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Display Integration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UNTESTED</a:t>
                      </a:r>
                      <a:endParaRPr i="1"/>
                    </a:p>
                  </a:txBody>
                  <a:tcPr marT="91425" marB="91425" marR="91425" marL="91425" anchor="ctr"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97" name="Google Shape;97;g1a72e58ab3f_1_15"/>
          <p:cNvSpPr txBox="1"/>
          <p:nvPr>
            <p:ph type="title"/>
          </p:nvPr>
        </p:nvSpPr>
        <p:spPr>
          <a:xfrm>
            <a:off x="5798100" y="0"/>
            <a:ext cx="33459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 sz="2600" u="sng">
                <a:solidFill>
                  <a:schemeClr val="accent2"/>
                </a:solidFill>
              </a:rPr>
              <a:t>Remaining Tasks</a:t>
            </a:r>
            <a:endParaRPr sz="2600" u="sng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72e58ab3f_0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-US"/>
              <a:t>Equalizer Subsystem - Sem. 1 Deliverables</a:t>
            </a:r>
            <a:endParaRPr/>
          </a:p>
        </p:txBody>
      </p:sp>
      <p:sp>
        <p:nvSpPr>
          <p:cNvPr id="103" name="Google Shape;103;g1a72e58ab3f_0_1"/>
          <p:cNvSpPr txBox="1"/>
          <p:nvPr/>
        </p:nvSpPr>
        <p:spPr>
          <a:xfrm>
            <a:off x="71450" y="1857375"/>
            <a:ext cx="4029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Simulation Results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Full system voltage transfer 0-30kHz, potentiometers tuned to 100% </a:t>
            </a:r>
            <a:r>
              <a:rPr b="1" lang="en-US" sz="1600"/>
              <a:t>[A]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Full system voltage transfer, potentiometers tuned to 50% [</a:t>
            </a:r>
            <a:r>
              <a:rPr b="1" lang="en-US" sz="1600"/>
              <a:t>B]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Approximate gain per band: 16.25 dB</a:t>
            </a:r>
            <a:endParaRPr sz="1600"/>
          </a:p>
        </p:txBody>
      </p:sp>
      <p:pic>
        <p:nvPicPr>
          <p:cNvPr id="104" name="Google Shape;104;g1a72e58ab3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850" y="1857377"/>
            <a:ext cx="4738749" cy="334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a72e58ab3f_0_1"/>
          <p:cNvPicPr preferRelativeResize="0"/>
          <p:nvPr/>
        </p:nvPicPr>
        <p:blipFill rotWithShape="1">
          <a:blip r:embed="rId4">
            <a:alphaModFix/>
          </a:blip>
          <a:srcRect b="35475" l="0" r="0" t="0"/>
          <a:stretch/>
        </p:blipFill>
        <p:spPr>
          <a:xfrm>
            <a:off x="71450" y="4376933"/>
            <a:ext cx="4738749" cy="2155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72e58ab3f_0_6"/>
          <p:cNvSpPr txBox="1"/>
          <p:nvPr>
            <p:ph type="title"/>
          </p:nvPr>
        </p:nvSpPr>
        <p:spPr>
          <a:xfrm>
            <a:off x="-2128850" y="9205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Equalizer Subsystem 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Sem. 1 Deliverables</a:t>
            </a:r>
            <a:endParaRPr/>
          </a:p>
        </p:txBody>
      </p:sp>
      <p:sp>
        <p:nvSpPr>
          <p:cNvPr id="111" name="Google Shape;111;g1a72e58ab3f_0_6"/>
          <p:cNvSpPr txBox="1"/>
          <p:nvPr>
            <p:ph idx="1" type="body"/>
          </p:nvPr>
        </p:nvSpPr>
        <p:spPr>
          <a:xfrm>
            <a:off x="-142775" y="1824300"/>
            <a:ext cx="5243400" cy="25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Implementation</a:t>
            </a:r>
            <a:endParaRPr sz="1600"/>
          </a:p>
          <a:p>
            <a:pPr indent="-330200" lvl="1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Test of 31 Hz, 500 Hz, and 16000 Hz bands</a:t>
            </a:r>
            <a:endParaRPr sz="1600"/>
          </a:p>
          <a:p>
            <a:pPr indent="-330200" lvl="2" marL="1828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Successful Indicator: the bands can amplify the isolated frequencies individually to a significant magnitude, and cut the same voltages accordingly.</a:t>
            </a:r>
            <a:endParaRPr sz="1600"/>
          </a:p>
          <a:p>
            <a:pPr indent="-330200" lvl="2" marL="1828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Result: Failed</a:t>
            </a:r>
            <a:endParaRPr sz="1600"/>
          </a:p>
          <a:p>
            <a:pPr indent="-323850" lvl="3" marL="22860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600"/>
              <a:t>Reasoning: Human error in wiring or hardware quality (breadboard/circuit components)</a:t>
            </a:r>
            <a:r>
              <a:rPr lang="en-US" sz="1500"/>
              <a:t> </a:t>
            </a:r>
            <a:endParaRPr sz="1500"/>
          </a:p>
        </p:txBody>
      </p:sp>
      <p:sp>
        <p:nvSpPr>
          <p:cNvPr id="112" name="Google Shape;112;g1a72e58ab3f_0_6"/>
          <p:cNvSpPr txBox="1"/>
          <p:nvPr/>
        </p:nvSpPr>
        <p:spPr>
          <a:xfrm>
            <a:off x="-200025" y="4643450"/>
            <a:ext cx="5157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PCB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Successful indicator: Fully-placed and fully-routed PCB with no DRC errors or with allowable DRC errors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Result: Passed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Present errors: silk to solder mask clearance errors</a:t>
            </a:r>
            <a:endParaRPr sz="1600"/>
          </a:p>
        </p:txBody>
      </p:sp>
      <p:pic>
        <p:nvPicPr>
          <p:cNvPr id="113" name="Google Shape;113;g1a72e58ab3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63925" y="2177926"/>
            <a:ext cx="6991350" cy="2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a72e58ab3f_0_6"/>
          <p:cNvPicPr preferRelativeResize="0"/>
          <p:nvPr/>
        </p:nvPicPr>
        <p:blipFill rotWithShape="1">
          <a:blip r:embed="rId4">
            <a:alphaModFix/>
          </a:blip>
          <a:srcRect b="22278" l="11982" r="13451" t="10898"/>
          <a:stretch/>
        </p:blipFill>
        <p:spPr>
          <a:xfrm>
            <a:off x="4795350" y="0"/>
            <a:ext cx="1817326" cy="2171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72423f154_1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3000"/>
              <a:t>Bluetooth Input/Output Connectivity Subsystem</a:t>
            </a:r>
            <a:endParaRPr sz="3180"/>
          </a:p>
        </p:txBody>
      </p:sp>
      <p:sp>
        <p:nvSpPr>
          <p:cNvPr id="120" name="Google Shape;120;g1a72423f154_1_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Testing Completed: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Connectivity Distance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51 ft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Connectivity Duration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Did not drop for the testing time of 5 minutes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Connectivity </a:t>
            </a:r>
            <a:r>
              <a:rPr lang="en-US"/>
              <a:t>Reliability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Connects 5 out of 5 times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